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AB6FE-0712-4B8B-B51D-EF742381F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69D305-3E5F-4EBD-B132-7811E58D5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C8225-5FEC-453E-B8A6-2356782B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02ECDE-E6CB-40A7-986A-8F5D2888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540401-8130-4BA2-86D8-B9A02D37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88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ABC3F-190D-4D8C-8CFB-3EBC55CE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3D1D4D-9BA1-4CA2-A0C5-3856E51D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5E069-421B-4DE7-8D0F-6857D843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A56589-8D29-43AC-BB06-3B6F3601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FBC9AD-340D-4D14-BC3A-CC4CB80D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17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1D3592-46BE-4E6A-96BA-EAAB8BD84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CA5E5D-5F5F-4D4E-A119-02210E990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17CF98-F19F-449B-A2DB-929AE5E4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DDE6B1-AA1D-47C0-8F85-9055F589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F0EC49-3EC8-4E60-B3E0-6649820A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92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C2079-4279-4A3F-999B-E22E4370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18173D-963E-4E82-861A-048855020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A606BC-1899-4AEC-A4C5-6AEBD3A5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C8D4C-C665-435E-9E76-0120FAB9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42F44-64E7-4F06-85F8-8FF8A001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11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C7DC4-F11F-4956-AC30-59115FFC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D94AE9-DB8C-4DE4-ADDD-F1A7D4B27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4EFA8-7341-4E8D-B8E4-C9F3DC52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79BB93-E479-4831-BAA4-61BBD38F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975941-6C4B-4CD2-8BC6-DD4DB3D0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0D1371-0F65-494A-8FB4-4B317A4A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C8C61D-3EB5-44FE-9394-D05F0B92E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238766-4E21-46AC-B11A-76D39AF3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B21173-786A-4A4B-83B8-E05C8D6B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2569A7-79D1-4589-A027-CCB9C325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837BB3-C97D-440A-B6D2-655DC2A6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87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423B7-00C5-440B-9F36-7321F5094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9853CC-707A-4779-A4C7-D8816523D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F26AA3-D74F-41F8-9CAE-E5AF05AE7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2C07C3-08E0-47C8-8301-6A60F7CED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49EF2C-4FB2-45F2-83BC-1CF5F27E3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3AC29B-B660-4EB8-85E2-82EEABEF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E27FDC-FA36-481E-B788-5542AC1D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BF8A4C-3F87-4D2E-A484-EF6BB8BF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1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0DA57-3C11-433D-8530-E28BC017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693E41-BC2E-42FC-B27D-CB700969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E55352-96BB-4371-8918-B8F2E8FD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098A0D-3573-41EE-B191-C2757715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60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01A531-3717-486E-9A2D-F8557752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6916B2-AE08-4AEB-8D6B-0D584DA1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BE69BC-9AF9-4EF2-8501-EF396B0F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07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2D9C9-6DAC-447D-A3D4-E35EAF67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98C3A0-18E8-4672-9C0D-053B63E1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1353FF-62AC-4BF0-ADB3-D26E6CDB0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F6CF60-3090-4A13-8A97-E90986F95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E16E32-8F2E-462C-80F8-1EEB7060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7949A2-2C3A-4B95-BF63-49B148E2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54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C64A6-7B2F-4619-A048-26C27961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E004D6-E4E2-4A49-8C51-CA08AE80A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FFFFF5-ADB1-4811-8A47-90DCD8BA1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D94B34-657E-4D78-8E67-41DF5D76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2F5566-9818-4A45-AD10-AD6C2C25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ACBBE8-290F-4C8B-842F-DB0FD76D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6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D48B23-FB22-4D10-B8D4-7C0D5FB5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96C42-EE5B-4CFA-BE31-0629C405F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B822C2-A09D-44AC-AA8A-D76C3ABC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A6533-947E-4E80-86B6-08B59A2C0B0D}" type="datetimeFigureOut">
              <a:rPr lang="fr-FR" smtClean="0"/>
              <a:t>02/04/2019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07C560-8B1D-4536-A048-AB321DD65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25704-EC76-417A-A661-1F762E95D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B6DE-9062-43D6-B463-B097A2C25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77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EE64E73-6B4B-4E53-AE69-2FBD3A3BFD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5" b="56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7A0831-E466-4328-ADE0-3EFA595D5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0" y="3057932"/>
            <a:ext cx="3852041" cy="1834056"/>
          </a:xfrm>
        </p:spPr>
        <p:txBody>
          <a:bodyPr>
            <a:normAutofit/>
          </a:bodyPr>
          <a:lstStyle/>
          <a:p>
            <a:r>
              <a:rPr lang="fr-FR" sz="4000" b="1" dirty="0"/>
              <a:t>MOUVEMENT DEPARTEMENTAL 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4F108D-3714-4188-8A09-4AC6701A7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4"/>
            <a:ext cx="4330262" cy="1300619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Une phase unique, nouvelles règles, nouvelles zones, nouveau barème,</a:t>
            </a:r>
          </a:p>
          <a:p>
            <a:r>
              <a:rPr lang="fr-FR" sz="2000" b="1" dirty="0"/>
              <a:t>Affectation d’office à titre définitif possible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BA8E1B8B-1F1E-4BE7-8313-BC15A7710A75}"/>
              </a:ext>
            </a:extLst>
          </p:cNvPr>
          <p:cNvSpPr txBox="1"/>
          <p:nvPr/>
        </p:nvSpPr>
        <p:spPr>
          <a:xfrm>
            <a:off x="1104405" y="831273"/>
            <a:ext cx="1733798" cy="950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1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A2E8B-6646-4033-A9F5-D913E173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7"/>
            <a:ext cx="6586491" cy="783898"/>
          </a:xfrm>
        </p:spPr>
        <p:txBody>
          <a:bodyPr>
            <a:normAutofit fontScale="90000"/>
          </a:bodyPr>
          <a:lstStyle/>
          <a:p>
            <a:r>
              <a:rPr lang="fr-FR" dirty="0"/>
              <a:t>Qui participe obligatoirement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9F419AC-2F40-48AD-84A1-EE0D841F8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" r="3774"/>
          <a:stretch/>
        </p:blipFill>
        <p:spPr>
          <a:xfrm>
            <a:off x="640079" y="1543792"/>
            <a:ext cx="2558706" cy="3785419"/>
          </a:xfrm>
          <a:prstGeom prst="rect">
            <a:avLst/>
          </a:prstGeom>
          <a:effectLst/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72B7087B-B6F1-4FC5-9380-33EBA8B4E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220" y="1869215"/>
            <a:ext cx="7953698" cy="498878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Personnels entrants dans le département</a:t>
            </a:r>
          </a:p>
          <a:p>
            <a:r>
              <a:rPr lang="fr-FR" dirty="0"/>
              <a:t>Personnels titulaires affectés à titre provisoire durant l’année scolaire 2018-2019</a:t>
            </a:r>
          </a:p>
          <a:p>
            <a:r>
              <a:rPr lang="fr-FR" dirty="0"/>
              <a:t>Fonctionnaires stagiaires (si titularisés par le jury académique)</a:t>
            </a:r>
          </a:p>
          <a:p>
            <a:r>
              <a:rPr lang="fr-FR" dirty="0"/>
              <a:t>Personnel en mesure de carte scolaire</a:t>
            </a:r>
          </a:p>
          <a:p>
            <a:r>
              <a:rPr lang="fr-FR" dirty="0"/>
              <a:t>Personnel partant en stage CAPPEI au 1</a:t>
            </a:r>
            <a:r>
              <a:rPr lang="fr-FR" baseline="30000" dirty="0"/>
              <a:t>er</a:t>
            </a:r>
            <a:r>
              <a:rPr lang="fr-FR" dirty="0"/>
              <a:t> septembre 2019 </a:t>
            </a:r>
          </a:p>
          <a:p>
            <a:r>
              <a:rPr lang="fr-FR" dirty="0"/>
              <a:t>Personnel dont le poste adapté n’est pas reconduit</a:t>
            </a:r>
          </a:p>
          <a:p>
            <a:r>
              <a:rPr lang="fr-FR" dirty="0"/>
              <a:t>Personnels qui reprennent leur fonction au 1</a:t>
            </a:r>
            <a:r>
              <a:rPr lang="fr-FR" baseline="30000" dirty="0"/>
              <a:t>er</a:t>
            </a:r>
            <a:r>
              <a:rPr lang="fr-FR" dirty="0"/>
              <a:t> septembre 2019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7499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89562B-3112-4094-9DA1-81CF02A8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rgbClr val="FFFFFF"/>
                </a:solidFill>
              </a:rPr>
              <a:t>Calendrier 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8AC0205-2664-4887-99FA-9D463F600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" r="3774"/>
          <a:stretch/>
        </p:blipFill>
        <p:spPr>
          <a:xfrm>
            <a:off x="1480128" y="3354388"/>
            <a:ext cx="1643495" cy="2427287"/>
          </a:xfrm>
          <a:prstGeom prst="rect">
            <a:avLst/>
          </a:prstGeom>
          <a:effectLst/>
        </p:spPr>
      </p:pic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AE3697D0-A234-45B4-B73C-9D1C96071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932" y="825816"/>
            <a:ext cx="7980952" cy="5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3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81633-1F3D-46CF-8BD5-72C57C66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Un mouvement nouveau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F128A-6B16-4316-B865-AB6EFB94B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8899" cy="4351338"/>
          </a:xfrm>
        </p:spPr>
        <p:txBody>
          <a:bodyPr/>
          <a:lstStyle/>
          <a:p>
            <a:r>
              <a:rPr lang="fr-FR" dirty="0"/>
              <a:t>Objectif : à l’issue de cette phase unique TOUS les postes proposés seront pourvus par un enseignant</a:t>
            </a:r>
          </a:p>
          <a:p>
            <a:endParaRPr lang="fr-FR" dirty="0"/>
          </a:p>
          <a:p>
            <a:r>
              <a:rPr lang="fr-FR" dirty="0"/>
              <a:t>Autre nouveauté : deux types de vœux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Dernière nouveauté : 10 points de rapprochement de conjoint pour le vœu précis </a:t>
            </a:r>
            <a:r>
              <a:rPr lang="fr-FR" b="1" dirty="0"/>
              <a:t>sur la commune </a:t>
            </a:r>
            <a:r>
              <a:rPr lang="fr-FR" dirty="0"/>
              <a:t>de la résidence professionnelle du conjoint</a:t>
            </a:r>
          </a:p>
          <a:p>
            <a:endParaRPr lang="fr-FR" dirty="0"/>
          </a:p>
          <a:p>
            <a:r>
              <a:rPr lang="fr-FR" dirty="0"/>
              <a:t>Enfin : points de stabilité à partir de 2022 sur des postes ruraux isolés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6E3DB3-5C12-45DE-A83D-21F1E4289208}"/>
              </a:ext>
            </a:extLst>
          </p:cNvPr>
          <p:cNvSpPr txBox="1"/>
          <p:nvPr/>
        </p:nvSpPr>
        <p:spPr>
          <a:xfrm>
            <a:off x="7364681" y="2980707"/>
            <a:ext cx="447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vœux précis : 40 maximum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4DE0AB-64D4-4A09-B42E-90E4989CA698}"/>
              </a:ext>
            </a:extLst>
          </p:cNvPr>
          <p:cNvSpPr txBox="1"/>
          <p:nvPr/>
        </p:nvSpPr>
        <p:spPr>
          <a:xfrm>
            <a:off x="7364681" y="3442372"/>
            <a:ext cx="4475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vœux larges </a:t>
            </a:r>
            <a:r>
              <a:rPr lang="fr-FR" sz="2400" dirty="0"/>
              <a:t>(uniquement pour les participants obligatoires)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0BE2CFB-D9CC-4DAE-ADED-ECA72A181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65" y="209901"/>
            <a:ext cx="1075400" cy="148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3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082A3-8662-4F98-99F4-C266F6A9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213" y="365125"/>
            <a:ext cx="10515600" cy="862488"/>
          </a:xfrm>
        </p:spPr>
        <p:txBody>
          <a:bodyPr/>
          <a:lstStyle/>
          <a:p>
            <a:r>
              <a:rPr lang="fr-FR" b="1" dirty="0"/>
              <a:t>Deux fenêtres prévues par le nouveau logiciel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179EFE-6C36-4CC8-B2EA-32676B303E97}"/>
              </a:ext>
            </a:extLst>
          </p:cNvPr>
          <p:cNvSpPr txBox="1"/>
          <p:nvPr/>
        </p:nvSpPr>
        <p:spPr>
          <a:xfrm>
            <a:off x="819398" y="1971770"/>
            <a:ext cx="4405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FENETRE VŒU LARGE</a:t>
            </a:r>
          </a:p>
          <a:p>
            <a:endParaRPr lang="fr-FR" dirty="0"/>
          </a:p>
          <a:p>
            <a:r>
              <a:rPr lang="fr-FR" dirty="0"/>
              <a:t>Un vœu large obligatoire minimum pour les enseignants qui participent obligatoirement au mouvement.</a:t>
            </a:r>
          </a:p>
          <a:p>
            <a:endParaRPr lang="fr-FR" dirty="0"/>
          </a:p>
          <a:p>
            <a:r>
              <a:rPr lang="fr-FR" dirty="0"/>
              <a:t>Les vœux précis ne pourront pas être validés tant que ce ou ces vœux larges ne sera/seront pas validé(s).</a:t>
            </a:r>
          </a:p>
          <a:p>
            <a:endParaRPr lang="fr-FR" dirty="0"/>
          </a:p>
          <a:p>
            <a:r>
              <a:rPr lang="fr-FR" dirty="0"/>
              <a:t>Le logiciel calculera la distance entre chaque poste du vœu large et le premier vœu précis (donc à bien réfléchir !)</a:t>
            </a:r>
          </a:p>
          <a:p>
            <a:endParaRPr lang="fr-FR" dirty="0"/>
          </a:p>
          <a:p>
            <a:r>
              <a:rPr lang="fr-FR" dirty="0"/>
              <a:t>Le vœu large est une association d’une ZID et d’un MUG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74BD4D-A1CF-431A-B699-2993B82EFB22}"/>
              </a:ext>
            </a:extLst>
          </p:cNvPr>
          <p:cNvSpPr/>
          <p:nvPr/>
        </p:nvSpPr>
        <p:spPr>
          <a:xfrm>
            <a:off x="5330038" y="2604423"/>
            <a:ext cx="1931719" cy="712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MUG 1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remplacement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C6C097-1952-49A7-AB78-412AD27E5D59}"/>
              </a:ext>
            </a:extLst>
          </p:cNvPr>
          <p:cNvSpPr/>
          <p:nvPr/>
        </p:nvSpPr>
        <p:spPr>
          <a:xfrm>
            <a:off x="5330038" y="3610341"/>
            <a:ext cx="1931719" cy="7125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MUG 2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ASH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152304-37D1-43D1-B6CD-72970211666B}"/>
              </a:ext>
            </a:extLst>
          </p:cNvPr>
          <p:cNvSpPr/>
          <p:nvPr/>
        </p:nvSpPr>
        <p:spPr>
          <a:xfrm>
            <a:off x="5330037" y="4593118"/>
            <a:ext cx="1931719" cy="7125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MUG 3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Direction 2-7 cl.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09AA4A-9389-48D2-A35E-7A79CA257C70}"/>
              </a:ext>
            </a:extLst>
          </p:cNvPr>
          <p:cNvSpPr/>
          <p:nvPr/>
        </p:nvSpPr>
        <p:spPr>
          <a:xfrm>
            <a:off x="5330036" y="5641639"/>
            <a:ext cx="1931719" cy="7125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MUG 4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Enseignement (adjoint)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24BA1E-A77C-4B32-8A6F-A1814F429B70}"/>
              </a:ext>
            </a:extLst>
          </p:cNvPr>
          <p:cNvSpPr/>
          <p:nvPr/>
        </p:nvSpPr>
        <p:spPr>
          <a:xfrm>
            <a:off x="5330038" y="1592689"/>
            <a:ext cx="1931719" cy="712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Mouvement unité de gestion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32272EB-B2E2-4595-9B1D-3C843B43BBCD}"/>
              </a:ext>
            </a:extLst>
          </p:cNvPr>
          <p:cNvSpPr txBox="1"/>
          <p:nvPr/>
        </p:nvSpPr>
        <p:spPr>
          <a:xfrm>
            <a:off x="7695210" y="1648604"/>
            <a:ext cx="193171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ZONE INFRA DEPARTEMENTALE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AE358F-7245-41E8-9A02-47E7983A4805}"/>
              </a:ext>
            </a:extLst>
          </p:cNvPr>
          <p:cNvSpPr txBox="1"/>
          <p:nvPr/>
        </p:nvSpPr>
        <p:spPr>
          <a:xfrm>
            <a:off x="7647703" y="2419757"/>
            <a:ext cx="19317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ZONE ouest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971A8B4-E2A0-417A-A0CC-A324E3FF17BE}"/>
              </a:ext>
            </a:extLst>
          </p:cNvPr>
          <p:cNvSpPr txBox="1"/>
          <p:nvPr/>
        </p:nvSpPr>
        <p:spPr>
          <a:xfrm>
            <a:off x="7647703" y="4098417"/>
            <a:ext cx="19317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ZONE sud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5467234-ED3E-45AD-8CC3-5E139DA88A2E}"/>
              </a:ext>
            </a:extLst>
          </p:cNvPr>
          <p:cNvSpPr txBox="1"/>
          <p:nvPr/>
        </p:nvSpPr>
        <p:spPr>
          <a:xfrm>
            <a:off x="7637823" y="3524534"/>
            <a:ext cx="19317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ZONE est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C97BB48-2EF5-4E25-9BAD-36115BF9E801}"/>
              </a:ext>
            </a:extLst>
          </p:cNvPr>
          <p:cNvSpPr txBox="1"/>
          <p:nvPr/>
        </p:nvSpPr>
        <p:spPr>
          <a:xfrm>
            <a:off x="7647703" y="2983947"/>
            <a:ext cx="19218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ZONE centre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A7D8D37-C6DB-4CCA-BBD4-3CF45A4C2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23957" y="4600598"/>
            <a:ext cx="1905689" cy="2458198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093AD14B-0B6B-4FCC-8264-03DC5BBE6439}"/>
              </a:ext>
            </a:extLst>
          </p:cNvPr>
          <p:cNvSpPr txBox="1"/>
          <p:nvPr/>
        </p:nvSpPr>
        <p:spPr>
          <a:xfrm>
            <a:off x="3076698" y="1316492"/>
            <a:ext cx="203661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b="1" dirty="0"/>
              <a:t>Attention</a:t>
            </a:r>
            <a:r>
              <a:rPr lang="fr-FR" sz="1600" dirty="0"/>
              <a:t> !</a:t>
            </a:r>
          </a:p>
          <a:p>
            <a:r>
              <a:rPr lang="fr-FR" sz="1600" dirty="0"/>
              <a:t>Le vœu large demandé est obtenu à titre définitif.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4674927-528D-4DD4-8200-3BEC8EE4957D}"/>
              </a:ext>
            </a:extLst>
          </p:cNvPr>
          <p:cNvSpPr txBox="1"/>
          <p:nvPr/>
        </p:nvSpPr>
        <p:spPr>
          <a:xfrm>
            <a:off x="10060382" y="1051110"/>
            <a:ext cx="2036614" cy="57554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b="1" dirty="0"/>
              <a:t>Attention</a:t>
            </a:r>
            <a:r>
              <a:rPr lang="fr-FR" sz="1600" dirty="0"/>
              <a:t> !</a:t>
            </a:r>
          </a:p>
          <a:p>
            <a:r>
              <a:rPr lang="fr-FR" sz="1600" dirty="0"/>
              <a:t>Si aucun vœu large demandé n’est obtenu, l’algorithme continue de tourner sur les autres MUG et ZID  dans l’ordre :</a:t>
            </a:r>
          </a:p>
          <a:p>
            <a:r>
              <a:rPr lang="fr-FR" sz="1600" dirty="0"/>
              <a:t>MUG 1 - ZID ouest</a:t>
            </a:r>
          </a:p>
          <a:p>
            <a:r>
              <a:rPr lang="fr-FR" sz="1600" dirty="0"/>
              <a:t>MUG 1 - ZID centre MUG 1 - ZID est </a:t>
            </a:r>
          </a:p>
          <a:p>
            <a:r>
              <a:rPr lang="fr-FR" sz="1600" dirty="0"/>
              <a:t>MUG 1- ZID sud </a:t>
            </a:r>
          </a:p>
          <a:p>
            <a:r>
              <a:rPr lang="fr-FR" sz="1600" dirty="0"/>
              <a:t>puis  :</a:t>
            </a:r>
          </a:p>
          <a:p>
            <a:r>
              <a:rPr lang="fr-FR" sz="1600" dirty="0"/>
              <a:t>MUG 2 - ZID ouest</a:t>
            </a:r>
          </a:p>
          <a:p>
            <a:r>
              <a:rPr lang="fr-FR" sz="1600" dirty="0"/>
              <a:t>MUG 2 – ZID centre etc… jusqu’à une affectation à titre provisoire.</a:t>
            </a:r>
          </a:p>
          <a:p>
            <a:endParaRPr lang="fr-FR" sz="1600" dirty="0"/>
          </a:p>
          <a:p>
            <a:r>
              <a:rPr lang="fr-FR" sz="1600" dirty="0"/>
              <a:t>L’algorithme commence par l’enseignant sans poste ayant le barème le plus fort. 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48908F01-0CF6-4665-A8CB-C00815110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3" y="595225"/>
            <a:ext cx="568034" cy="96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4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DA7F9-0420-425C-B7AD-F10B2CBE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257800" cy="107712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Deux fenêtres prévues </a:t>
            </a:r>
            <a:br>
              <a:rPr lang="fr-FR" b="1" dirty="0"/>
            </a:br>
            <a:r>
              <a:rPr lang="fr-FR" b="1" dirty="0"/>
              <a:t>par le nouveau logiciel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808B3A-0C53-4650-99C1-DD2B2BC393F7}"/>
              </a:ext>
            </a:extLst>
          </p:cNvPr>
          <p:cNvSpPr/>
          <p:nvPr/>
        </p:nvSpPr>
        <p:spPr>
          <a:xfrm>
            <a:off x="993568" y="17784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FENETRE VŒU PRÉCIS</a:t>
            </a:r>
          </a:p>
          <a:p>
            <a:r>
              <a:rPr lang="fr-FR" b="1" dirty="0"/>
              <a:t>40 vœux précis possibles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88C41FC-EFBA-4448-A38D-568B97E1E7CC}"/>
              </a:ext>
            </a:extLst>
          </p:cNvPr>
          <p:cNvSpPr txBox="1"/>
          <p:nvPr/>
        </p:nvSpPr>
        <p:spPr>
          <a:xfrm>
            <a:off x="950026" y="2648197"/>
            <a:ext cx="460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vœux postes (cf. cahier des postes)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705F5-A344-48F0-8C85-F864C00C04B4}"/>
              </a:ext>
            </a:extLst>
          </p:cNvPr>
          <p:cNvSpPr txBox="1"/>
          <p:nvPr/>
        </p:nvSpPr>
        <p:spPr>
          <a:xfrm>
            <a:off x="950026" y="4982646"/>
            <a:ext cx="460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vœux circonscription (cf. Annexe II-1)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7250D1F-1986-4243-805B-02276AE9A869}"/>
              </a:ext>
            </a:extLst>
          </p:cNvPr>
          <p:cNvSpPr txBox="1"/>
          <p:nvPr/>
        </p:nvSpPr>
        <p:spPr>
          <a:xfrm>
            <a:off x="1025237" y="3240307"/>
            <a:ext cx="4037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vœux géographiques sur une des 7 communes postes (cf. Annexe II-1)</a:t>
            </a:r>
          </a:p>
          <a:p>
            <a:r>
              <a:rPr lang="fr-FR" dirty="0"/>
              <a:t>Carcassonne, Castelnaudary, Coursan, Lézignan, Limoux, Narbonne, Trèbes,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17263F-E31E-490D-98E3-175C12936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250" y="4258170"/>
            <a:ext cx="1514475" cy="161925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B099E08-E657-4FD1-96F0-A778F2F5BF69}"/>
              </a:ext>
            </a:extLst>
          </p:cNvPr>
          <p:cNvSpPr txBox="1"/>
          <p:nvPr/>
        </p:nvSpPr>
        <p:spPr>
          <a:xfrm>
            <a:off x="7160821" y="2209039"/>
            <a:ext cx="4738255" cy="2723823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Pour chaque type de vœu il est possible de choisir entre :</a:t>
            </a:r>
          </a:p>
          <a:p>
            <a:endParaRPr lang="fr-FR" sz="900" dirty="0"/>
          </a:p>
          <a:p>
            <a:r>
              <a:rPr lang="fr-FR" dirty="0"/>
              <a:t>- Adjoint maternelle </a:t>
            </a:r>
            <a:r>
              <a:rPr lang="fr-FR" sz="1400" dirty="0">
                <a:solidFill>
                  <a:srgbClr val="FF0000"/>
                </a:solidFill>
              </a:rPr>
              <a:t>(peut être un poste chargé d’école) 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- Adjoint élémentaire </a:t>
            </a:r>
            <a:r>
              <a:rPr lang="fr-FR" sz="1400" dirty="0">
                <a:solidFill>
                  <a:srgbClr val="FF0000"/>
                </a:solidFill>
              </a:rPr>
              <a:t>(peut être un poste chargé d’école) </a:t>
            </a:r>
            <a:endParaRPr lang="fr-FR" dirty="0"/>
          </a:p>
          <a:p>
            <a:r>
              <a:rPr lang="fr-FR" dirty="0"/>
              <a:t>- ASH (ULIS école, SEGPA, IME, ITEP, TRBD ASH)</a:t>
            </a:r>
          </a:p>
          <a:p>
            <a:r>
              <a:rPr lang="fr-FR" dirty="0"/>
              <a:t>- TR ZIL</a:t>
            </a:r>
          </a:p>
          <a:p>
            <a:r>
              <a:rPr lang="fr-FR" dirty="0"/>
              <a:t>- TR Brigade</a:t>
            </a:r>
          </a:p>
          <a:p>
            <a:r>
              <a:rPr lang="fr-FR" dirty="0"/>
              <a:t>- Directeur 2-7 cl</a:t>
            </a:r>
          </a:p>
          <a:p>
            <a:r>
              <a:rPr lang="fr-FR" dirty="0"/>
              <a:t>- PR (postes recomposables)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FA723BD-1845-443E-8F0B-F7C4B4525EF4}"/>
              </a:ext>
            </a:extLst>
          </p:cNvPr>
          <p:cNvSpPr txBox="1"/>
          <p:nvPr/>
        </p:nvSpPr>
        <p:spPr>
          <a:xfrm>
            <a:off x="1064821" y="6038621"/>
            <a:ext cx="992381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Attention ! Les postes du vœu large sont traités par calcul de l’algorithme, de l’école la plus près à la plus éloignée du premier vœu précis ! Donc réfléchissons.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F9D49FF-AD13-4872-A451-43081F52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227" y="728837"/>
            <a:ext cx="731761" cy="1007608"/>
          </a:xfrm>
          <a:prstGeom prst="rect">
            <a:avLst/>
          </a:prstGeom>
        </p:spPr>
      </p:pic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C89011D2-7503-435C-AD92-83687B62064B}"/>
              </a:ext>
            </a:extLst>
          </p:cNvPr>
          <p:cNvSpPr/>
          <p:nvPr/>
        </p:nvSpPr>
        <p:spPr>
          <a:xfrm>
            <a:off x="4868884" y="1736445"/>
            <a:ext cx="1955470" cy="1720266"/>
          </a:xfrm>
          <a:prstGeom prst="wedgeRoundRectCallout">
            <a:avLst>
              <a:gd name="adj1" fmla="val -59699"/>
              <a:gd name="adj2" fmla="val 8321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Attention ! </a:t>
            </a:r>
          </a:p>
          <a:p>
            <a:pPr algn="ctr"/>
            <a:r>
              <a:rPr lang="fr-FR" dirty="0"/>
              <a:t>Les 7 villes ci-dessous sont exclues des vœux  circonscription !</a:t>
            </a:r>
          </a:p>
        </p:txBody>
      </p:sp>
      <p:sp>
        <p:nvSpPr>
          <p:cNvPr id="10" name="Bulle narrative : rectangle à coins arrondis 9">
            <a:extLst>
              <a:ext uri="{FF2B5EF4-FFF2-40B4-BE49-F238E27FC236}">
                <a16:creationId xmlns:a16="http://schemas.microsoft.com/office/drawing/2014/main" id="{95047CDB-B57C-45F8-BFF1-42E28550BE5E}"/>
              </a:ext>
            </a:extLst>
          </p:cNvPr>
          <p:cNvSpPr/>
          <p:nvPr/>
        </p:nvSpPr>
        <p:spPr>
          <a:xfrm>
            <a:off x="7552707" y="310689"/>
            <a:ext cx="2589995" cy="1425756"/>
          </a:xfrm>
          <a:prstGeom prst="wedgeRoundRectCallout">
            <a:avLst>
              <a:gd name="adj1" fmla="val 94306"/>
              <a:gd name="adj2" fmla="val -16651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Attention ! L’algorithme fonctionne ainsi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1. Critère barème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2. Si égalité, critère rang du vœu </a:t>
            </a:r>
          </a:p>
        </p:txBody>
      </p:sp>
    </p:spTree>
    <p:extLst>
      <p:ext uri="{BB962C8B-B14F-4D97-AF65-F5344CB8AC3E}">
        <p14:creationId xmlns:p14="http://schemas.microsoft.com/office/powerpoint/2010/main" val="62540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72592-26A1-4A63-9666-B6CD1CBE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savoir …</a:t>
            </a:r>
          </a:p>
        </p:txBody>
      </p:sp>
      <p:sp>
        <p:nvSpPr>
          <p:cNvPr id="4" name="Flèche : gauche 3">
            <a:extLst>
              <a:ext uri="{FF2B5EF4-FFF2-40B4-BE49-F238E27FC236}">
                <a16:creationId xmlns:a16="http://schemas.microsoft.com/office/drawing/2014/main" id="{07A7F884-7C00-4859-A917-292CBCA850D5}"/>
              </a:ext>
            </a:extLst>
          </p:cNvPr>
          <p:cNvSpPr/>
          <p:nvPr/>
        </p:nvSpPr>
        <p:spPr>
          <a:xfrm>
            <a:off x="6096000" y="365125"/>
            <a:ext cx="5047013" cy="242256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Formateur maths :</a:t>
            </a:r>
          </a:p>
          <a:p>
            <a:pPr algn="ctr"/>
            <a:r>
              <a:rPr lang="fr-FR" dirty="0"/>
              <a:t>Il faut déjà être ou obtenir la circonscription visée au mouvement</a:t>
            </a:r>
          </a:p>
        </p:txBody>
      </p:sp>
      <p:sp>
        <p:nvSpPr>
          <p:cNvPr id="5" name="Flèche : pentagone 4">
            <a:extLst>
              <a:ext uri="{FF2B5EF4-FFF2-40B4-BE49-F238E27FC236}">
                <a16:creationId xmlns:a16="http://schemas.microsoft.com/office/drawing/2014/main" id="{F99662E1-7F28-4DC5-9ACB-D434AD38A0F5}"/>
              </a:ext>
            </a:extLst>
          </p:cNvPr>
          <p:cNvSpPr/>
          <p:nvPr/>
        </p:nvSpPr>
        <p:spPr>
          <a:xfrm>
            <a:off x="665018" y="1837678"/>
            <a:ext cx="4995554" cy="457200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Priorités absolues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-sur poste pour le retour de congé parental et pour l’enseignant en stage 2</a:t>
            </a:r>
            <a:r>
              <a:rPr lang="fr-FR" baseline="30000" dirty="0"/>
              <a:t>e</a:t>
            </a:r>
            <a:r>
              <a:rPr lang="fr-FR" dirty="0"/>
              <a:t> degré</a:t>
            </a:r>
          </a:p>
          <a:p>
            <a:pPr algn="ctr"/>
            <a:r>
              <a:rPr lang="fr-FR" dirty="0"/>
              <a:t>- Suite à une mesure de carte scolaire</a:t>
            </a:r>
          </a:p>
          <a:p>
            <a:pPr algn="ctr"/>
            <a:r>
              <a:rPr lang="fr-FR" dirty="0"/>
              <a:t>-  Sur la commune ou sur les communes limitrophes si pas d’école sur la commune pour les retour de Congé Longue Durée et pour les retour de détachement</a:t>
            </a:r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691036CD-170D-41ED-AEC9-9E80FC12CFD5}"/>
              </a:ext>
            </a:extLst>
          </p:cNvPr>
          <p:cNvSpPr/>
          <p:nvPr/>
        </p:nvSpPr>
        <p:spPr>
          <a:xfrm>
            <a:off x="6531429" y="3381498"/>
            <a:ext cx="4168239" cy="2510005"/>
          </a:xfrm>
          <a:prstGeom prst="flowChartOnlineStorag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L’algorithme affecte toujours « au plus près » :</a:t>
            </a:r>
          </a:p>
          <a:p>
            <a:pPr algn="ctr"/>
            <a:r>
              <a:rPr lang="fr-FR" dirty="0"/>
              <a:t>Il affecte sur les communes du vœu géographique par GPS, au plus près du 1</a:t>
            </a:r>
            <a:r>
              <a:rPr lang="fr-FR" baseline="30000" dirty="0"/>
              <a:t>er</a:t>
            </a:r>
            <a:r>
              <a:rPr lang="fr-FR" dirty="0"/>
              <a:t> vœu.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D3AAE6-F96B-4F41-95F9-06358ADF51CB}"/>
              </a:ext>
            </a:extLst>
          </p:cNvPr>
          <p:cNvSpPr/>
          <p:nvPr/>
        </p:nvSpPr>
        <p:spPr>
          <a:xfrm>
            <a:off x="4083728" y="6019060"/>
            <a:ext cx="7696940" cy="6125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 calculer votre barème, rendez-vous sur le e-dossier mouvement</a:t>
            </a:r>
          </a:p>
        </p:txBody>
      </p:sp>
    </p:spTree>
    <p:extLst>
      <p:ext uri="{BB962C8B-B14F-4D97-AF65-F5344CB8AC3E}">
        <p14:creationId xmlns:p14="http://schemas.microsoft.com/office/powerpoint/2010/main" val="2089169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635</Words>
  <Application>Microsoft Office PowerPoint</Application>
  <PresentationFormat>Grand écran</PresentationFormat>
  <Paragraphs>91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MOUVEMENT DEPARTEMENTAL 2019</vt:lpstr>
      <vt:lpstr>Qui participe obligatoirement ?</vt:lpstr>
      <vt:lpstr>Calendrier </vt:lpstr>
      <vt:lpstr>Un mouvement nouveau</vt:lpstr>
      <vt:lpstr>Deux fenêtres prévues par le nouveau logiciel</vt:lpstr>
      <vt:lpstr>Deux fenêtres prévues  par le nouveau logiciel</vt:lpstr>
      <vt:lpstr>A savoir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MOUVEMENT DEPARTEMENTAL 2019</dc:title>
  <dc:creator>Stéphane ALLABERT</dc:creator>
  <cp:lastModifiedBy>snuipp fsu</cp:lastModifiedBy>
  <cp:revision>18</cp:revision>
  <dcterms:created xsi:type="dcterms:W3CDTF">2019-03-17T22:35:34Z</dcterms:created>
  <dcterms:modified xsi:type="dcterms:W3CDTF">2019-04-02T12:18:14Z</dcterms:modified>
</cp:coreProperties>
</file>